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11"/>
  </p:notesMasterIdLst>
  <p:sldIdLst>
    <p:sldId id="273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</p:sldIdLst>
  <p:sldSz cx="10799763" cy="67691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73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2" userDrawn="1">
          <p15:clr>
            <a:srgbClr val="A4A3A4"/>
          </p15:clr>
        </p15:guide>
        <p15:guide id="2" pos="340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  <a:srgbClr val="F8F8F8"/>
    <a:srgbClr val="D24726"/>
    <a:srgbClr val="D2B4A6"/>
    <a:srgbClr val="734F29"/>
    <a:srgbClr val="DD462F"/>
    <a:srgbClr val="AEB785"/>
    <a:srgbClr val="EFD5A2"/>
    <a:srgbClr val="3B3026"/>
    <a:srgbClr val="ECE1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20" autoAdjust="0"/>
    <p:restoredTop sz="94274" autoAdjust="0"/>
  </p:normalViewPr>
  <p:slideViewPr>
    <p:cSldViewPr snapToGrid="0">
      <p:cViewPr varScale="1">
        <p:scale>
          <a:sx n="133" d="100"/>
          <a:sy n="133" d="100"/>
        </p:scale>
        <p:origin x="320" y="200"/>
      </p:cViewPr>
      <p:guideLst>
        <p:guide orient="horz" pos="2132"/>
        <p:guide pos="34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A3A8F4-83DE-0D4E-AAC1-FA96615DB907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6CB9294B-B215-C04D-8852-1B25FC7E04D7}">
      <dgm:prSet phldrT="[Text]"/>
      <dgm:spPr/>
      <dgm:t>
        <a:bodyPr/>
        <a:lstStyle/>
        <a:p>
          <a:r>
            <a:rPr lang="en-US" dirty="0"/>
            <a:t>When the student makes a mistake that step is highlighted by red color and the tutor won't move to the next one until it's corrected</a:t>
          </a:r>
        </a:p>
      </dgm:t>
    </dgm:pt>
    <dgm:pt modelId="{77CD030D-E2C9-FB44-908C-E0C0B24ED8FA}" type="parTrans" cxnId="{CC6F1B5B-24E0-294F-A9B5-AB900C25C669}">
      <dgm:prSet/>
      <dgm:spPr/>
      <dgm:t>
        <a:bodyPr/>
        <a:lstStyle/>
        <a:p>
          <a:endParaRPr lang="en-US"/>
        </a:p>
      </dgm:t>
    </dgm:pt>
    <dgm:pt modelId="{F2F258E6-6138-4F42-AFB6-7C73B3DDC9AC}" type="sibTrans" cxnId="{CC6F1B5B-24E0-294F-A9B5-AB900C25C669}">
      <dgm:prSet/>
      <dgm:spPr/>
      <dgm:t>
        <a:bodyPr/>
        <a:lstStyle/>
        <a:p>
          <a:endParaRPr lang="en-US"/>
        </a:p>
      </dgm:t>
    </dgm:pt>
    <dgm:pt modelId="{7265786F-1B87-7547-98DC-7ED174B6460C}" type="pres">
      <dgm:prSet presAssocID="{A7A3A8F4-83DE-0D4E-AAC1-FA96615DB907}" presName="Name0" presStyleCnt="0">
        <dgm:presLayoutVars>
          <dgm:dir/>
          <dgm:animLvl val="lvl"/>
          <dgm:resizeHandles val="exact"/>
        </dgm:presLayoutVars>
      </dgm:prSet>
      <dgm:spPr/>
    </dgm:pt>
    <dgm:pt modelId="{BD51BF4A-A71A-FE44-857F-28AC5F4B5B53}" type="pres">
      <dgm:prSet presAssocID="{6CB9294B-B215-C04D-8852-1B25FC7E04D7}" presName="parTxOnly" presStyleLbl="node1" presStyleIdx="0" presStyleCnt="1" custFlipHor="1" custScaleX="97513" custLinFactNeighborX="2587" custLinFactNeighborY="-1585">
        <dgm:presLayoutVars>
          <dgm:chMax val="0"/>
          <dgm:chPref val="0"/>
          <dgm:bulletEnabled val="1"/>
        </dgm:presLayoutVars>
      </dgm:prSet>
      <dgm:spPr/>
    </dgm:pt>
  </dgm:ptLst>
  <dgm:cxnLst>
    <dgm:cxn modelId="{2F910A4D-4322-D840-B03A-A180C6F76C86}" type="presOf" srcId="{A7A3A8F4-83DE-0D4E-AAC1-FA96615DB907}" destId="{7265786F-1B87-7547-98DC-7ED174B6460C}" srcOrd="0" destOrd="0" presId="urn:microsoft.com/office/officeart/2005/8/layout/chevron1"/>
    <dgm:cxn modelId="{CC6F1B5B-24E0-294F-A9B5-AB900C25C669}" srcId="{A7A3A8F4-83DE-0D4E-AAC1-FA96615DB907}" destId="{6CB9294B-B215-C04D-8852-1B25FC7E04D7}" srcOrd="0" destOrd="0" parTransId="{77CD030D-E2C9-FB44-908C-E0C0B24ED8FA}" sibTransId="{F2F258E6-6138-4F42-AFB6-7C73B3DDC9AC}"/>
    <dgm:cxn modelId="{C5384C73-983C-9D4B-9B4C-F77A448AFF0E}" type="presOf" srcId="{6CB9294B-B215-C04D-8852-1B25FC7E04D7}" destId="{BD51BF4A-A71A-FE44-857F-28AC5F4B5B53}" srcOrd="0" destOrd="0" presId="urn:microsoft.com/office/officeart/2005/8/layout/chevron1"/>
    <dgm:cxn modelId="{CABF6E4A-7500-144F-BAA2-A2FF9B5E63C1}" type="presParOf" srcId="{7265786F-1B87-7547-98DC-7ED174B6460C}" destId="{BD51BF4A-A71A-FE44-857F-28AC5F4B5B53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51BF4A-A71A-FE44-857F-28AC5F4B5B53}">
      <dsp:nvSpPr>
        <dsp:cNvPr id="0" name=""/>
        <dsp:cNvSpPr/>
      </dsp:nvSpPr>
      <dsp:spPr>
        <a:xfrm flipH="1">
          <a:off x="80156" y="0"/>
          <a:ext cx="3023991" cy="101197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When the student makes a mistake that step is highlighted by red color and the tutor won't move to the next one until it's corrected</a:t>
          </a:r>
        </a:p>
      </dsp:txBody>
      <dsp:txXfrm>
        <a:off x="586141" y="0"/>
        <a:ext cx="2012021" cy="1011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6/1/19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8375" y="1143000"/>
            <a:ext cx="49212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8375" y="1143000"/>
            <a:ext cx="49212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55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5840" y="259381"/>
            <a:ext cx="10348090" cy="6250346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74"/>
          </a:p>
        </p:txBody>
      </p:sp>
    </p:spTree>
    <p:extLst>
      <p:ext uri="{BB962C8B-B14F-4D97-AF65-F5344CB8AC3E}">
        <p14:creationId xmlns:p14="http://schemas.microsoft.com/office/powerpoint/2010/main" val="2482807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" y="0"/>
            <a:ext cx="10799763" cy="1315576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7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416" y="0"/>
            <a:ext cx="9521868" cy="1193198"/>
          </a:xfrm>
        </p:spPr>
        <p:txBody>
          <a:bodyPr anchor="b">
            <a:normAutofit/>
          </a:bodyPr>
          <a:lstStyle>
            <a:lvl1pPr>
              <a:defRPr sz="3147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2488" y="1801960"/>
            <a:ext cx="3691826" cy="429493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30000"/>
              </a:lnSpc>
              <a:spcBef>
                <a:spcPts val="437"/>
              </a:spcBef>
              <a:spcAft>
                <a:spcPts val="874"/>
              </a:spcAft>
              <a:buNone/>
              <a:defRPr sz="1398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130000"/>
              </a:lnSpc>
              <a:spcBef>
                <a:spcPts val="437"/>
              </a:spcBef>
              <a:spcAft>
                <a:spcPts val="874"/>
              </a:spcAft>
              <a:defRPr sz="1224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130000"/>
              </a:lnSpc>
              <a:spcAft>
                <a:spcPts val="874"/>
              </a:spcAft>
              <a:defRPr sz="1049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130000"/>
              </a:lnSpc>
              <a:spcAft>
                <a:spcPts val="874"/>
              </a:spcAft>
              <a:defRPr sz="963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130000"/>
              </a:lnSpc>
              <a:spcAft>
                <a:spcPts val="874"/>
              </a:spcAft>
              <a:defRPr sz="963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6/1/19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25842" y="259381"/>
            <a:ext cx="10348930" cy="625034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74"/>
          </a:p>
        </p:txBody>
      </p:sp>
      <p:sp>
        <p:nvSpPr>
          <p:cNvPr id="10" name="Rectangle 9"/>
          <p:cNvSpPr/>
          <p:nvPr userDrawn="1"/>
        </p:nvSpPr>
        <p:spPr>
          <a:xfrm>
            <a:off x="225840" y="259383"/>
            <a:ext cx="10348090" cy="2045776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7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709" y="865365"/>
            <a:ext cx="9314795" cy="130838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3147" b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half" idx="2"/>
          </p:nvPr>
        </p:nvSpPr>
        <p:spPr>
          <a:xfrm>
            <a:off x="479765" y="2527453"/>
            <a:ext cx="8364367" cy="3926704"/>
          </a:xfr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ts val="1574"/>
              </a:lnSpc>
              <a:spcBef>
                <a:spcPts val="874"/>
              </a:spcBef>
              <a:spcAft>
                <a:spcPts val="874"/>
              </a:spcAft>
              <a:defRPr lang="en-US" sz="2098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>
              <a:lnSpc>
                <a:spcPts val="1574"/>
              </a:lnSpc>
              <a:spcBef>
                <a:spcPts val="874"/>
              </a:spcBef>
              <a:spcAft>
                <a:spcPts val="874"/>
              </a:spcAft>
              <a:defRPr lang="en-US" sz="1049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ts val="1574"/>
              </a:lnSpc>
              <a:spcBef>
                <a:spcPts val="874"/>
              </a:spcBef>
              <a:spcAft>
                <a:spcPts val="874"/>
              </a:spcAft>
              <a:defRPr lang="en-US" sz="1049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ts val="1574"/>
              </a:lnSpc>
              <a:spcBef>
                <a:spcPts val="874"/>
              </a:spcBef>
              <a:spcAft>
                <a:spcPts val="874"/>
              </a:spcAft>
              <a:defRPr lang="en-US" sz="1049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ts val="1574"/>
              </a:lnSpc>
              <a:spcBef>
                <a:spcPts val="874"/>
              </a:spcBef>
              <a:spcAft>
                <a:spcPts val="874"/>
              </a:spcAft>
              <a:defRPr lang="en-US" sz="1049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049"/>
              </a:spcAft>
              <a:buNone/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7129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6" y="360397"/>
            <a:ext cx="9314795" cy="1308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6" y="1801960"/>
            <a:ext cx="9314795" cy="429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273962"/>
            <a:ext cx="2902436" cy="3603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49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6/1/19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17410" y="6273962"/>
            <a:ext cx="2564944" cy="3603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49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54843" y="6273962"/>
            <a:ext cx="2902436" cy="3603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49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74" r:id="rId3"/>
  </p:sldLayoutIdLst>
  <p:txStyles>
    <p:titleStyle>
      <a:lvl1pPr algn="l" defTabSz="799470" rtl="0" eaLnBrk="1" latinLnBrk="0" hangingPunct="1">
        <a:spcBef>
          <a:spcPct val="0"/>
        </a:spcBef>
        <a:buNone/>
        <a:defRPr sz="38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9868" indent="-199868" algn="l" defTabSz="79947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1pPr>
      <a:lvl2pPr marL="599602" indent="-199868" algn="l" defTabSz="79947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98" kern="1200">
          <a:solidFill>
            <a:schemeClr val="tx1"/>
          </a:solidFill>
          <a:latin typeface="+mn-lt"/>
          <a:ea typeface="+mn-ea"/>
          <a:cs typeface="+mn-cs"/>
        </a:defRPr>
      </a:lvl2pPr>
      <a:lvl3pPr marL="999338" indent="-199868" algn="l" defTabSz="79947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3pPr>
      <a:lvl4pPr marL="1399074" indent="-199868" algn="l" defTabSz="79947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574" kern="1200">
          <a:solidFill>
            <a:schemeClr val="tx1"/>
          </a:solidFill>
          <a:latin typeface="+mn-lt"/>
          <a:ea typeface="+mn-ea"/>
          <a:cs typeface="+mn-cs"/>
        </a:defRPr>
      </a:lvl4pPr>
      <a:lvl5pPr marL="1798808" indent="-199868" algn="l" defTabSz="79947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574" kern="1200">
          <a:solidFill>
            <a:schemeClr val="tx1"/>
          </a:solidFill>
          <a:latin typeface="+mn-lt"/>
          <a:ea typeface="+mn-ea"/>
          <a:cs typeface="+mn-cs"/>
        </a:defRPr>
      </a:lvl5pPr>
      <a:lvl6pPr marL="2198543" indent="-199868" algn="l" defTabSz="79947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574" kern="1200">
          <a:solidFill>
            <a:schemeClr val="tx1"/>
          </a:solidFill>
          <a:latin typeface="+mn-lt"/>
          <a:ea typeface="+mn-ea"/>
          <a:cs typeface="+mn-cs"/>
        </a:defRPr>
      </a:lvl6pPr>
      <a:lvl7pPr marL="2598279" indent="-199868" algn="l" defTabSz="79947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574" kern="1200">
          <a:solidFill>
            <a:schemeClr val="tx1"/>
          </a:solidFill>
          <a:latin typeface="+mn-lt"/>
          <a:ea typeface="+mn-ea"/>
          <a:cs typeface="+mn-cs"/>
        </a:defRPr>
      </a:lvl7pPr>
      <a:lvl8pPr marL="2998013" indent="-199868" algn="l" defTabSz="79947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574" kern="1200">
          <a:solidFill>
            <a:schemeClr val="tx1"/>
          </a:solidFill>
          <a:latin typeface="+mn-lt"/>
          <a:ea typeface="+mn-ea"/>
          <a:cs typeface="+mn-cs"/>
        </a:defRPr>
      </a:lvl8pPr>
      <a:lvl9pPr marL="3397749" indent="-199868" algn="l" defTabSz="79947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57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99470" rtl="0" eaLnBrk="1" latinLnBrk="0" hangingPunct="1">
        <a:defRPr sz="1574" kern="1200">
          <a:solidFill>
            <a:schemeClr val="tx1"/>
          </a:solidFill>
          <a:latin typeface="+mn-lt"/>
          <a:ea typeface="+mn-ea"/>
          <a:cs typeface="+mn-cs"/>
        </a:defRPr>
      </a:lvl1pPr>
      <a:lvl2pPr marL="399736" algn="l" defTabSz="799470" rtl="0" eaLnBrk="1" latinLnBrk="0" hangingPunct="1">
        <a:defRPr sz="1574" kern="1200">
          <a:solidFill>
            <a:schemeClr val="tx1"/>
          </a:solidFill>
          <a:latin typeface="+mn-lt"/>
          <a:ea typeface="+mn-ea"/>
          <a:cs typeface="+mn-cs"/>
        </a:defRPr>
      </a:lvl2pPr>
      <a:lvl3pPr marL="799470" algn="l" defTabSz="799470" rtl="0" eaLnBrk="1" latinLnBrk="0" hangingPunct="1">
        <a:defRPr sz="1574" kern="1200">
          <a:solidFill>
            <a:schemeClr val="tx1"/>
          </a:solidFill>
          <a:latin typeface="+mn-lt"/>
          <a:ea typeface="+mn-ea"/>
          <a:cs typeface="+mn-cs"/>
        </a:defRPr>
      </a:lvl3pPr>
      <a:lvl4pPr marL="1199206" algn="l" defTabSz="799470" rtl="0" eaLnBrk="1" latinLnBrk="0" hangingPunct="1">
        <a:defRPr sz="1574" kern="1200">
          <a:solidFill>
            <a:schemeClr val="tx1"/>
          </a:solidFill>
          <a:latin typeface="+mn-lt"/>
          <a:ea typeface="+mn-ea"/>
          <a:cs typeface="+mn-cs"/>
        </a:defRPr>
      </a:lvl4pPr>
      <a:lvl5pPr marL="1598940" algn="l" defTabSz="799470" rtl="0" eaLnBrk="1" latinLnBrk="0" hangingPunct="1">
        <a:defRPr sz="1574" kern="1200">
          <a:solidFill>
            <a:schemeClr val="tx1"/>
          </a:solidFill>
          <a:latin typeface="+mn-lt"/>
          <a:ea typeface="+mn-ea"/>
          <a:cs typeface="+mn-cs"/>
        </a:defRPr>
      </a:lvl5pPr>
      <a:lvl6pPr marL="1998675" algn="l" defTabSz="799470" rtl="0" eaLnBrk="1" latinLnBrk="0" hangingPunct="1">
        <a:defRPr sz="1574" kern="1200">
          <a:solidFill>
            <a:schemeClr val="tx1"/>
          </a:solidFill>
          <a:latin typeface="+mn-lt"/>
          <a:ea typeface="+mn-ea"/>
          <a:cs typeface="+mn-cs"/>
        </a:defRPr>
      </a:lvl6pPr>
      <a:lvl7pPr marL="2398411" algn="l" defTabSz="799470" rtl="0" eaLnBrk="1" latinLnBrk="0" hangingPunct="1">
        <a:defRPr sz="1574" kern="1200">
          <a:solidFill>
            <a:schemeClr val="tx1"/>
          </a:solidFill>
          <a:latin typeface="+mn-lt"/>
          <a:ea typeface="+mn-ea"/>
          <a:cs typeface="+mn-cs"/>
        </a:defRPr>
      </a:lvl7pPr>
      <a:lvl8pPr marL="2798145" algn="l" defTabSz="799470" rtl="0" eaLnBrk="1" latinLnBrk="0" hangingPunct="1">
        <a:defRPr sz="1574" kern="1200">
          <a:solidFill>
            <a:schemeClr val="tx1"/>
          </a:solidFill>
          <a:latin typeface="+mn-lt"/>
          <a:ea typeface="+mn-ea"/>
          <a:cs typeface="+mn-cs"/>
        </a:defRPr>
      </a:lvl8pPr>
      <a:lvl9pPr marL="3197882" algn="l" defTabSz="799470" rtl="0" eaLnBrk="1" latinLnBrk="0" hangingPunct="1">
        <a:defRPr sz="157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210926" y="2589234"/>
            <a:ext cx="8377910" cy="904970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An interactive AVL-Tree tutor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210931" y="3688524"/>
            <a:ext cx="8377910" cy="9924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2098" dirty="0">
                <a:solidFill>
                  <a:schemeClr val="bg1"/>
                </a:solidFill>
              </a:rPr>
              <a:t>Construct an AVL tree by inserting the following elements in the order of their occurrence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2E2701-D8E7-E342-98C9-F1DD95D8C1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719" y="1866384"/>
            <a:ext cx="834325" cy="83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315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19-06-01 at 10.55.16 AM">
            <a:hlinkClick r:id="" action="ppaction://media"/>
            <a:extLst>
              <a:ext uri="{FF2B5EF4-FFF2-40B4-BE49-F238E27FC236}">
                <a16:creationId xmlns:a16="http://schemas.microsoft.com/office/drawing/2014/main" id="{8FAA4243-7CAF-ED40-B317-C162984CCD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0799763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87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C5040-E7E4-5445-AF55-D5C0E0F24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970A48-14CB-FA4D-B8A4-E9F289D0F1A6}"/>
              </a:ext>
            </a:extLst>
          </p:cNvPr>
          <p:cNvPicPr preferRelativeResize="0"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830560" cy="6769100"/>
          </a:xfr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E4878E4-2C7D-C944-9C35-526F23F79E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3747554"/>
              </p:ext>
            </p:extLst>
          </p:nvPr>
        </p:nvGraphicFramePr>
        <p:xfrm>
          <a:off x="5294964" y="3769895"/>
          <a:ext cx="3104148" cy="10119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35448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C5040-E7E4-5445-AF55-D5C0E0F24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0985B2-9FBA-5C4B-BD62-0829E1F03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799763" cy="674985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257861-3005-8146-B7E6-34F95620AB8E}"/>
              </a:ext>
            </a:extLst>
          </p:cNvPr>
          <p:cNvGrpSpPr/>
          <p:nvPr/>
        </p:nvGrpSpPr>
        <p:grpSpPr>
          <a:xfrm flipH="1">
            <a:off x="2823408" y="2485495"/>
            <a:ext cx="3342507" cy="1180449"/>
            <a:chOff x="80156" y="-66921"/>
            <a:chExt cx="3023991" cy="1078891"/>
          </a:xfrm>
        </p:grpSpPr>
        <p:sp>
          <p:nvSpPr>
            <p:cNvPr id="9" name="Chevron 8">
              <a:extLst>
                <a:ext uri="{FF2B5EF4-FFF2-40B4-BE49-F238E27FC236}">
                  <a16:creationId xmlns:a16="http://schemas.microsoft.com/office/drawing/2014/main" id="{C758C39C-D40F-1B4B-923C-9FEF4787A696}"/>
                </a:ext>
              </a:extLst>
            </p:cNvPr>
            <p:cNvSpPr/>
            <p:nvPr/>
          </p:nvSpPr>
          <p:spPr>
            <a:xfrm flipH="1">
              <a:off x="80156" y="0"/>
              <a:ext cx="3023991" cy="101197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Chevron 4">
              <a:extLst>
                <a:ext uri="{FF2B5EF4-FFF2-40B4-BE49-F238E27FC236}">
                  <a16:creationId xmlns:a16="http://schemas.microsoft.com/office/drawing/2014/main" id="{77218D83-4B6D-DA40-98DD-C7DC4E0F658D}"/>
                </a:ext>
              </a:extLst>
            </p:cNvPr>
            <p:cNvSpPr txBox="1"/>
            <p:nvPr/>
          </p:nvSpPr>
          <p:spPr>
            <a:xfrm>
              <a:off x="502653" y="-66921"/>
              <a:ext cx="2178999" cy="10119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8006" tIns="16002" rIns="16002" bIns="16002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br>
                <a:rPr lang="en-IN" sz="1200" dirty="0"/>
              </a:br>
              <a:r>
                <a:rPr lang="en-IN" sz="1200" dirty="0"/>
                <a:t>When a student requests a hint, the first hint from the relevant link is displayed. A link can have multiple levels, where each successive request by the student displays the next level of hint.</a:t>
              </a:r>
              <a:endParaRPr lang="en-US" sz="1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64779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C5040-E7E4-5445-AF55-D5C0E0F24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68850A-D24E-2249-A453-A86F2BE0A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799763" cy="674985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3E48F10-BBEC-8A49-AA62-1BAE8EE5AE57}"/>
              </a:ext>
            </a:extLst>
          </p:cNvPr>
          <p:cNvGrpSpPr/>
          <p:nvPr/>
        </p:nvGrpSpPr>
        <p:grpSpPr>
          <a:xfrm flipH="1">
            <a:off x="2823408" y="2485495"/>
            <a:ext cx="3342507" cy="1180449"/>
            <a:chOff x="80156" y="-66921"/>
            <a:chExt cx="3023991" cy="1078891"/>
          </a:xfrm>
        </p:grpSpPr>
        <p:sp>
          <p:nvSpPr>
            <p:cNvPr id="7" name="Chevron 6">
              <a:extLst>
                <a:ext uri="{FF2B5EF4-FFF2-40B4-BE49-F238E27FC236}">
                  <a16:creationId xmlns:a16="http://schemas.microsoft.com/office/drawing/2014/main" id="{8B663025-1D6B-FB4D-8A55-25C5782644D7}"/>
                </a:ext>
              </a:extLst>
            </p:cNvPr>
            <p:cNvSpPr/>
            <p:nvPr/>
          </p:nvSpPr>
          <p:spPr>
            <a:xfrm flipH="1">
              <a:off x="80156" y="0"/>
              <a:ext cx="3023991" cy="101197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Chevron 4">
              <a:extLst>
                <a:ext uri="{FF2B5EF4-FFF2-40B4-BE49-F238E27FC236}">
                  <a16:creationId xmlns:a16="http://schemas.microsoft.com/office/drawing/2014/main" id="{FE221271-285C-644C-AC18-BA95209B8D13}"/>
                </a:ext>
              </a:extLst>
            </p:cNvPr>
            <p:cNvSpPr txBox="1"/>
            <p:nvPr/>
          </p:nvSpPr>
          <p:spPr>
            <a:xfrm>
              <a:off x="502653" y="-66921"/>
              <a:ext cx="2178999" cy="10119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8006" tIns="16002" rIns="16002" bIns="16002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br>
                <a:rPr lang="en-IN" sz="1200" dirty="0"/>
              </a:br>
              <a:r>
                <a:rPr lang="en-IN" sz="1200" dirty="0"/>
                <a:t>When a student requests a hint, the first hint from the relevant link is displayed. A link can have multiple levels, where each successive request by the student displays the next level of hint.</a:t>
              </a:r>
              <a:endParaRPr lang="en-US" sz="1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85080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0E4AF3-F264-C244-BD1C-D6C2395049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799763" cy="674985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F33A61E-857B-BE4D-8FE7-83670F0F54D2}"/>
              </a:ext>
            </a:extLst>
          </p:cNvPr>
          <p:cNvGrpSpPr/>
          <p:nvPr/>
        </p:nvGrpSpPr>
        <p:grpSpPr>
          <a:xfrm flipH="1">
            <a:off x="2823408" y="2485495"/>
            <a:ext cx="3342507" cy="1180449"/>
            <a:chOff x="80156" y="-66921"/>
            <a:chExt cx="3023991" cy="1078891"/>
          </a:xfrm>
        </p:grpSpPr>
        <p:sp>
          <p:nvSpPr>
            <p:cNvPr id="7" name="Chevron 6">
              <a:extLst>
                <a:ext uri="{FF2B5EF4-FFF2-40B4-BE49-F238E27FC236}">
                  <a16:creationId xmlns:a16="http://schemas.microsoft.com/office/drawing/2014/main" id="{E94CC7E7-5392-F54C-8F32-29143ED3B457}"/>
                </a:ext>
              </a:extLst>
            </p:cNvPr>
            <p:cNvSpPr/>
            <p:nvPr/>
          </p:nvSpPr>
          <p:spPr>
            <a:xfrm flipH="1">
              <a:off x="80156" y="0"/>
              <a:ext cx="3023991" cy="101197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Chevron 4">
              <a:extLst>
                <a:ext uri="{FF2B5EF4-FFF2-40B4-BE49-F238E27FC236}">
                  <a16:creationId xmlns:a16="http://schemas.microsoft.com/office/drawing/2014/main" id="{01CCE319-F672-8F45-BF6C-3A95ACBE96DA}"/>
                </a:ext>
              </a:extLst>
            </p:cNvPr>
            <p:cNvSpPr txBox="1"/>
            <p:nvPr/>
          </p:nvSpPr>
          <p:spPr>
            <a:xfrm>
              <a:off x="502653" y="-66921"/>
              <a:ext cx="2178999" cy="10119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8006" tIns="16002" rIns="16002" bIns="16002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br>
                <a:rPr lang="en-IN" sz="1200" dirty="0"/>
              </a:br>
              <a:r>
                <a:rPr lang="en-IN" sz="1200" dirty="0"/>
                <a:t>When a student requests a hint, the first hint from the relevant link is displayed. A link can have multiple levels, where each successive request by the student displays the next level of hint.</a:t>
              </a:r>
              <a:endParaRPr lang="en-US" sz="1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21920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8D11F4-98CC-B04B-84B0-08C97A3FE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799763" cy="674985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F33A61E-857B-BE4D-8FE7-83670F0F54D2}"/>
              </a:ext>
            </a:extLst>
          </p:cNvPr>
          <p:cNvGrpSpPr/>
          <p:nvPr/>
        </p:nvGrpSpPr>
        <p:grpSpPr>
          <a:xfrm flipH="1">
            <a:off x="2810576" y="2589196"/>
            <a:ext cx="3355337" cy="1076748"/>
            <a:chOff x="80156" y="-75718"/>
            <a:chExt cx="3023991" cy="1087688"/>
          </a:xfrm>
        </p:grpSpPr>
        <p:sp>
          <p:nvSpPr>
            <p:cNvPr id="7" name="Chevron 6">
              <a:extLst>
                <a:ext uri="{FF2B5EF4-FFF2-40B4-BE49-F238E27FC236}">
                  <a16:creationId xmlns:a16="http://schemas.microsoft.com/office/drawing/2014/main" id="{E94CC7E7-5392-F54C-8F32-29143ED3B457}"/>
                </a:ext>
              </a:extLst>
            </p:cNvPr>
            <p:cNvSpPr/>
            <p:nvPr/>
          </p:nvSpPr>
          <p:spPr>
            <a:xfrm flipH="1">
              <a:off x="80156" y="0"/>
              <a:ext cx="3023991" cy="101197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Chevron 4">
              <a:extLst>
                <a:ext uri="{FF2B5EF4-FFF2-40B4-BE49-F238E27FC236}">
                  <a16:creationId xmlns:a16="http://schemas.microsoft.com/office/drawing/2014/main" id="{01CCE319-F672-8F45-BF6C-3A95ACBE96DA}"/>
                </a:ext>
              </a:extLst>
            </p:cNvPr>
            <p:cNvSpPr txBox="1"/>
            <p:nvPr/>
          </p:nvSpPr>
          <p:spPr>
            <a:xfrm>
              <a:off x="406865" y="-75718"/>
              <a:ext cx="2178999" cy="10119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8006" tIns="16002" rIns="16002" bIns="16002" numCol="1" spcCol="1270" anchor="ctr" anchorCtr="0">
              <a:noAutofit/>
            </a:bodyPr>
            <a:lstStyle/>
            <a:p>
              <a:endParaRPr lang="en-IN" sz="1200" dirty="0"/>
            </a:p>
            <a:p>
              <a:endParaRPr lang="en-IN" sz="1200" dirty="0"/>
            </a:p>
            <a:p>
              <a:endParaRPr lang="en-IN" sz="1200" dirty="0"/>
            </a:p>
            <a:p>
              <a:r>
                <a:rPr lang="en-IN" sz="1200" dirty="0"/>
                <a:t>For correct action links, feedback is a success message. Similarly for an incorrect or suboptimal action, feedback is a buggy message.</a:t>
              </a:r>
            </a:p>
            <a:p>
              <a:br>
                <a:rPr lang="en-IN" sz="1200" dirty="0"/>
              </a:br>
              <a:endParaRPr lang="en-US" sz="1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02421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13435F6-5168-DB41-AD8A-4DDB81346367}"/>
              </a:ext>
            </a:extLst>
          </p:cNvPr>
          <p:cNvSpPr txBox="1">
            <a:spLocks/>
          </p:cNvSpPr>
          <p:nvPr/>
        </p:nvSpPr>
        <p:spPr>
          <a:xfrm>
            <a:off x="242446" y="839238"/>
            <a:ext cx="3805680" cy="5090624"/>
          </a:xfrm>
          <a:prstGeom prst="rect">
            <a:avLst/>
          </a:prstGeom>
        </p:spPr>
        <p:txBody>
          <a:bodyPr vert="horz" lIns="79948" tIns="39974" rIns="79948" bIns="39974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Aft>
                <a:spcPts val="1049"/>
              </a:spcAft>
              <a:buNone/>
            </a:pPr>
            <a:r>
              <a:rPr lang="en-US" sz="1398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CTAT we made the behavior graph to describe different problems of AVL trees.</a:t>
            </a:r>
          </a:p>
          <a:p>
            <a:pPr marL="0" indent="0">
              <a:lnSpc>
                <a:spcPct val="150000"/>
              </a:lnSpc>
              <a:spcAft>
                <a:spcPts val="1049"/>
              </a:spcAft>
              <a:buNone/>
            </a:pPr>
            <a:r>
              <a:rPr lang="en-IN" sz="1398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BRD file also describes the steps students should take (or shouldn't take) as links in a node-link graph. Links in the graph represent actions that can be taken by the student or the tutor (in the case of a tutor-performed action). Nodes (or "states") in the graph represent stopping points between actions; except for the "start state" they store no information about problem-solving. In addition, the BRD file describes the graph properties that control behaviour such as whether or not to show hints and other feedback to the student.</a:t>
            </a:r>
            <a:endParaRPr lang="en-US" sz="1398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Screen Recording 2019-06-01 at 12.49.07 PM">
            <a:hlinkClick r:id="" action="ppaction://media"/>
            <a:extLst>
              <a:ext uri="{FF2B5EF4-FFF2-40B4-BE49-F238E27FC236}">
                <a16:creationId xmlns:a16="http://schemas.microsoft.com/office/drawing/2014/main" id="{ADF9D08C-2AEC-9E46-ACEF-D329296E7B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8126" y="0"/>
            <a:ext cx="6751637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687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9EE041-768E-194F-B1E9-C02A153651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799763" cy="674985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F33A61E-857B-BE4D-8FE7-83670F0F54D2}"/>
              </a:ext>
            </a:extLst>
          </p:cNvPr>
          <p:cNvGrpSpPr/>
          <p:nvPr/>
        </p:nvGrpSpPr>
        <p:grpSpPr>
          <a:xfrm>
            <a:off x="3388092" y="1886551"/>
            <a:ext cx="3355337" cy="1086374"/>
            <a:chOff x="80156" y="-85442"/>
            <a:chExt cx="3023991" cy="1097412"/>
          </a:xfrm>
        </p:grpSpPr>
        <p:sp>
          <p:nvSpPr>
            <p:cNvPr id="7" name="Chevron 6">
              <a:extLst>
                <a:ext uri="{FF2B5EF4-FFF2-40B4-BE49-F238E27FC236}">
                  <a16:creationId xmlns:a16="http://schemas.microsoft.com/office/drawing/2014/main" id="{E94CC7E7-5392-F54C-8F32-29143ED3B457}"/>
                </a:ext>
              </a:extLst>
            </p:cNvPr>
            <p:cNvSpPr/>
            <p:nvPr/>
          </p:nvSpPr>
          <p:spPr>
            <a:xfrm flipH="1">
              <a:off x="80156" y="0"/>
              <a:ext cx="3023991" cy="1011970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Chevron 4">
              <a:extLst>
                <a:ext uri="{FF2B5EF4-FFF2-40B4-BE49-F238E27FC236}">
                  <a16:creationId xmlns:a16="http://schemas.microsoft.com/office/drawing/2014/main" id="{01CCE319-F672-8F45-BF6C-3A95ACBE96DA}"/>
                </a:ext>
              </a:extLst>
            </p:cNvPr>
            <p:cNvSpPr txBox="1"/>
            <p:nvPr/>
          </p:nvSpPr>
          <p:spPr>
            <a:xfrm>
              <a:off x="571685" y="-85442"/>
              <a:ext cx="2178999" cy="10119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8006" tIns="16002" rIns="16002" bIns="16002" numCol="1" spcCol="1270" anchor="ctr" anchorCtr="0">
              <a:noAutofit/>
            </a:bodyPr>
            <a:lstStyle/>
            <a:p>
              <a:endParaRPr lang="en-IN" sz="1200" dirty="0"/>
            </a:p>
            <a:p>
              <a:endParaRPr lang="en-IN" sz="1200" dirty="0"/>
            </a:p>
            <a:p>
              <a:endParaRPr lang="en-IN" sz="1200" dirty="0"/>
            </a:p>
            <a:p>
              <a:r>
                <a:rPr lang="en-IN" sz="1200" dirty="0"/>
                <a:t>Just by changing the start state in the graph different types of problems can be generated for the user to practice upon.</a:t>
              </a:r>
            </a:p>
            <a:p>
              <a:br>
                <a:rPr lang="en-IN" sz="1200" dirty="0"/>
              </a:br>
              <a:endParaRPr lang="en-US" sz="1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947304945"/>
      </p:ext>
    </p:extLst>
  </p:cSld>
  <p:clrMapOvr>
    <a:masterClrMapping/>
  </p:clrMapOvr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FBDCB38D-89A7-4028-9490-C6CFD8B9ACEE}" vid="{AD1CAB8A-25D8-47C1-9714-E89BAB2EE49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211</Words>
  <Application>Microsoft Macintosh PowerPoint</Application>
  <PresentationFormat>Custom</PresentationFormat>
  <Paragraphs>19</Paragraphs>
  <Slides>9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WelcomeDoc</vt:lpstr>
      <vt:lpstr>An interactive AVL-Tree tutor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Microsoft Office User</dc:creator>
  <cp:keywords/>
  <dc:description/>
  <cp:lastModifiedBy/>
  <cp:revision>1</cp:revision>
  <dcterms:created xsi:type="dcterms:W3CDTF">2019-06-01T04:11:47Z</dcterms:created>
  <dcterms:modified xsi:type="dcterms:W3CDTF">2019-06-01T08:29:36Z</dcterms:modified>
  <cp:category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rogh@microsoft.com</vt:lpwstr>
  </property>
  <property fmtid="{D5CDD505-2E9C-101B-9397-08002B2CF9AE}" pid="5" name="MSIP_Label_f42aa342-8706-4288-bd11-ebb85995028c_SetDate">
    <vt:lpwstr>2018-02-05T19:56:32.6740186Z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